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352" r:id="rId2"/>
    <p:sldId id="353" r:id="rId3"/>
    <p:sldId id="354" r:id="rId4"/>
    <p:sldId id="355" r:id="rId5"/>
    <p:sldId id="356" r:id="rId6"/>
    <p:sldId id="357" r:id="rId7"/>
    <p:sldId id="358" r:id="rId8"/>
    <p:sldId id="3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45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37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16F6-8DD2-4A39-97D8-E6ED59C673A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en-IN" sz="6000" b="1"/>
              <a:t>PURNEA UNIVERSITY, PURNIA</a:t>
            </a:r>
            <a:endParaRPr lang="en-GB" sz="6000" b="1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GB" altLang="en-US" sz="3600" b="1"/>
              <a:t>                  </a:t>
            </a:r>
            <a:r>
              <a:rPr lang="en-US" altLang="en-IN" sz="3600" b="1"/>
              <a:t>  </a:t>
            </a:r>
            <a:r>
              <a:rPr lang="en-GB" altLang="en-US" sz="3600" b="1"/>
              <a:t>             </a:t>
            </a:r>
            <a:r>
              <a:rPr lang="en-US" altLang="en-IN" sz="3600" b="1"/>
              <a:t>         </a:t>
            </a:r>
            <a:r>
              <a:rPr lang="en-GB" altLang="en-US" sz="3600" b="1"/>
              <a:t>SUB </a:t>
            </a:r>
            <a:r>
              <a:rPr lang="en-US" altLang="en-IN" sz="3600" b="1"/>
              <a:t>- MEDIEVAL INDIAN</a:t>
            </a:r>
            <a:r>
              <a:rPr lang="en-GB" altLang="en-US" sz="3600" b="1"/>
              <a:t>  HISTORY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</a:t>
            </a:r>
            <a:r>
              <a:rPr lang="en-GB" altLang="en-US" sz="3600" b="1"/>
              <a:t>  </a:t>
            </a:r>
            <a:r>
              <a:rPr lang="en-US" altLang="en-IN" sz="3600" b="1"/>
              <a:t>           D P- 2 (SUB)  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</a:t>
            </a:r>
            <a:r>
              <a:rPr lang="en-GB" altLang="en-US" sz="3600" b="1"/>
              <a:t>               </a:t>
            </a:r>
            <a:r>
              <a:rPr lang="en-US" altLang="en-IN" sz="3600" b="1"/>
              <a:t> </a:t>
            </a:r>
            <a:r>
              <a:rPr lang="en-GB" altLang="en-US" sz="3600" b="1"/>
              <a:t>Topic -</a:t>
            </a:r>
            <a:r>
              <a:rPr lang="en-US" altLang="en-IN" sz="3600" b="1"/>
              <a:t> </a:t>
            </a:r>
            <a:r>
              <a:rPr lang="en-IN" altLang="en-IN" sz="3600" b="1"/>
              <a:t>मुहम्मद</a:t>
            </a:r>
            <a:r>
              <a:rPr lang="en-US" altLang="en-IN" sz="3600" b="1"/>
              <a:t> </a:t>
            </a:r>
            <a:r>
              <a:rPr lang="en-IN" altLang="en-IN" sz="3600" b="1"/>
              <a:t>गौरी</a:t>
            </a:r>
            <a:r>
              <a:rPr lang="en-US" altLang="en-IN" sz="3600" b="1"/>
              <a:t> </a:t>
            </a:r>
            <a:r>
              <a:rPr lang="en-IN" altLang="en-IN" sz="3600" b="1"/>
              <a:t>के</a:t>
            </a:r>
            <a:r>
              <a:rPr lang="en-US" altLang="en-IN" sz="3600" b="1"/>
              <a:t> </a:t>
            </a:r>
            <a:r>
              <a:rPr lang="en-IN" altLang="en-IN" sz="3600" b="1"/>
              <a:t>भारत</a:t>
            </a:r>
            <a:r>
              <a:rPr lang="en-US" altLang="en-IN" sz="3600" b="1"/>
              <a:t> </a:t>
            </a:r>
            <a:r>
              <a:rPr lang="en-IN" altLang="en-IN" sz="3600" b="1"/>
              <a:t>पर</a:t>
            </a:r>
            <a:r>
              <a:rPr lang="en-US" altLang="en-IN" sz="3600" b="1"/>
              <a:t> </a:t>
            </a:r>
            <a:r>
              <a:rPr lang="en-IN" altLang="en-IN" sz="3600" b="1"/>
              <a:t>आक्रमण</a:t>
            </a:r>
            <a:r>
              <a:rPr lang="en-US" altLang="en-IN" sz="3600" b="1"/>
              <a:t>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</a:t>
            </a:r>
            <a:r>
              <a:rPr lang="en-GB" altLang="en-US" sz="3600" b="1"/>
              <a:t>Lecture - </a:t>
            </a:r>
            <a:r>
              <a:rPr lang="en-US" altLang="en-IN" sz="3600" b="1"/>
              <a:t>24</a:t>
            </a:r>
            <a:r>
              <a:rPr lang="en-GB" altLang="en-US" sz="3600" b="1"/>
              <a:t>    </a:t>
            </a:r>
            <a:r>
              <a:rPr lang="en-US" altLang="en-IN" sz="3600" b="1"/>
              <a:t>      </a:t>
            </a:r>
            <a:r>
              <a:rPr lang="en-GB" altLang="en-US" sz="3600" b="1"/>
              <a:t>Date - </a:t>
            </a:r>
            <a:r>
              <a:rPr lang="en-US" altLang="en-IN" sz="3600" b="1"/>
              <a:t>24</a:t>
            </a:r>
            <a:r>
              <a:rPr lang="en-GB" altLang="en-US" sz="3600" b="1"/>
              <a:t> - 04 - 2020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  <a:p>
            <a:pPr marL="0" indent="0">
              <a:buNone/>
            </a:pPr>
            <a:r>
              <a:rPr lang="en-GB" altLang="en-US" sz="3600" b="1"/>
              <a:t>                                                                       Presented</a:t>
            </a:r>
            <a:r>
              <a:rPr lang="en-US" altLang="en-IN" sz="3600" b="1"/>
              <a:t> </a:t>
            </a:r>
            <a:r>
              <a:rPr lang="en-GB" altLang="en-US" sz="3600" b="1"/>
              <a:t>By                                                                                 </a:t>
            </a:r>
            <a:r>
              <a:rPr lang="en-US" altLang="en-IN" sz="3600" b="1"/>
              <a:t>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Bijay kumar </a:t>
            </a:r>
            <a:r>
              <a:rPr lang="en-US" altLang="en-IN" sz="3600" b="1"/>
              <a:t>      </a:t>
            </a:r>
            <a:r>
              <a:rPr lang="en-GB" altLang="en-US" sz="3600" b="1"/>
              <a:t>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Dept. Of  History            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Purnea college , purni</a:t>
            </a:r>
            <a:r>
              <a:rPr lang="en-US" altLang="en-IN" sz="3600" b="1"/>
              <a:t>a</a:t>
            </a:r>
            <a:r>
              <a:rPr lang="en-GB" altLang="en-US" sz="3600" b="1"/>
              <a:t>                                                                                       </a:t>
            </a:r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400" b="1"/>
              <a:t>मुहम्मद</a:t>
            </a:r>
            <a:r>
              <a:rPr lang="en-US" altLang="en-IN" sz="6400" b="1"/>
              <a:t> </a:t>
            </a:r>
            <a:r>
              <a:rPr lang="en-IN" altLang="en-IN" sz="6400" b="1"/>
              <a:t>गौरी</a:t>
            </a:r>
            <a:r>
              <a:rPr lang="en-US" altLang="en-IN" sz="6400" b="1"/>
              <a:t> </a:t>
            </a:r>
            <a:r>
              <a:rPr lang="en-IN" altLang="en-IN" sz="6400" b="1"/>
              <a:t>के</a:t>
            </a:r>
            <a:r>
              <a:rPr lang="en-US" altLang="en-IN" sz="6400" b="1"/>
              <a:t> </a:t>
            </a:r>
            <a:r>
              <a:rPr lang="en-IN" altLang="en-IN" sz="6400" b="1"/>
              <a:t>भारत</a:t>
            </a:r>
            <a:r>
              <a:rPr lang="en-US" altLang="en-IN" sz="6400" b="1"/>
              <a:t> </a:t>
            </a:r>
            <a:r>
              <a:rPr lang="en-IN" altLang="en-IN" sz="6400" b="1"/>
              <a:t>पर</a:t>
            </a:r>
            <a:r>
              <a:rPr lang="en-US" altLang="en-IN" sz="6400" b="1"/>
              <a:t> </a:t>
            </a:r>
            <a:r>
              <a:rPr lang="en-IN" altLang="en-IN" sz="6400" b="1"/>
              <a:t>आक्रमण</a:t>
            </a:r>
            <a:endParaRPr lang="en-GB" sz="6400" b="1"/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500" b="0"/>
              <a:t> </a:t>
            </a:r>
            <a:r>
              <a:rPr lang="en-IN" altLang="en-US" sz="3500" b="0"/>
              <a:t>मु</a:t>
            </a:r>
            <a:r>
              <a:rPr lang="en-GB" altLang="en-US" sz="3500" b="0"/>
              <a:t>हम्मद </a:t>
            </a:r>
            <a:r>
              <a:rPr lang="en-IN" altLang="en-US" sz="3500" b="0"/>
              <a:t>गौरी</a:t>
            </a:r>
            <a:r>
              <a:rPr lang="en-US" altLang="en-US" sz="3500" b="0"/>
              <a:t> एक महत्वाकांक्षी कट्टर मुसलमान था 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US" altLang="en-US" sz="3500" b="0"/>
              <a:t>उसका मूल नाम मोइनुद्दीन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उर्फ </a:t>
            </a:r>
            <a:r>
              <a:rPr lang="en-IN" altLang="en-US" sz="3500" b="0"/>
              <a:t>श</a:t>
            </a:r>
            <a:r>
              <a:rPr lang="en-US" altLang="en-US" sz="3500" b="0"/>
              <a:t>हाबुद्दीन था</a:t>
            </a:r>
            <a:r>
              <a:rPr lang="en-IN" altLang="en-US" sz="3500" b="0"/>
              <a:t>।</a:t>
            </a:r>
            <a:r>
              <a:rPr lang="en-US" altLang="en-US" sz="3500" b="0"/>
              <a:t> गजनी और </a:t>
            </a:r>
            <a:r>
              <a:rPr lang="en-IN" altLang="en-US" sz="3500" b="0"/>
              <a:t>हि</a:t>
            </a:r>
            <a:r>
              <a:rPr lang="en-US" altLang="en-US" sz="3500" b="0"/>
              <a:t>रात के बीच </a:t>
            </a:r>
            <a:r>
              <a:rPr lang="en-IN" altLang="en-US" sz="3500" b="0"/>
              <a:t>स्थित</a:t>
            </a:r>
            <a:r>
              <a:rPr lang="en-US" altLang="en-IN" sz="3500" b="0"/>
              <a:t> </a:t>
            </a:r>
            <a:r>
              <a:rPr lang="en-IN" altLang="en-IN" sz="3500" b="0"/>
              <a:t>गौर</a:t>
            </a:r>
            <a:r>
              <a:rPr lang="en-US" altLang="en-IN" sz="3500" b="0"/>
              <a:t> </a:t>
            </a:r>
            <a:r>
              <a:rPr lang="en-US" altLang="en-US" sz="3500" b="0"/>
              <a:t> प्रदेश का निवासी होने के कारण उसे गौरी कहा जाता है</a:t>
            </a:r>
            <a:r>
              <a:rPr lang="en-IN" altLang="en-US" sz="3500" b="0"/>
              <a:t>।</a:t>
            </a:r>
            <a:r>
              <a:rPr lang="en-US" altLang="en-US" sz="3500" b="0"/>
              <a:t> मोहम्मद गजनवी की मृत्यु के बाद </a:t>
            </a:r>
            <a:r>
              <a:rPr lang="en-IN" altLang="en-US" sz="3500" b="0"/>
              <a:t>मुइनुद्दीन</a:t>
            </a:r>
            <a:r>
              <a:rPr lang="en-US" altLang="en-US" sz="3500" b="0"/>
              <a:t> </a:t>
            </a:r>
            <a:r>
              <a:rPr lang="en-IN" altLang="en-US" sz="3500" b="0"/>
              <a:t>मुहम्मद</a:t>
            </a:r>
            <a:r>
              <a:rPr lang="en-US" altLang="en-US" sz="3500" b="0"/>
              <a:t> के भाई गयासुद्दीन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बिन साम</a:t>
            </a:r>
            <a:r>
              <a:rPr lang="en-US" altLang="en-IN" sz="3500" b="0"/>
              <a:t> </a:t>
            </a:r>
            <a:r>
              <a:rPr lang="en-US" altLang="en-US" sz="3500" b="0"/>
              <a:t>ने 1</a:t>
            </a:r>
            <a:r>
              <a:rPr lang="en-US" altLang="en-IN" sz="3500" b="0"/>
              <a:t>1</a:t>
            </a:r>
            <a:r>
              <a:rPr lang="en-US" altLang="en-US" sz="3500" b="0"/>
              <a:t>7</a:t>
            </a:r>
            <a:r>
              <a:rPr lang="en-US" altLang="en-IN" sz="3500" b="0"/>
              <a:t>3 </a:t>
            </a:r>
            <a:r>
              <a:rPr lang="en-IN" altLang="en-IN" sz="3500" b="0"/>
              <a:t>ई</a:t>
            </a:r>
            <a:r>
              <a:rPr lang="en-US" altLang="en-IN" sz="3500" b="0"/>
              <a:t>. </a:t>
            </a:r>
            <a:r>
              <a:rPr lang="en-IN" altLang="en-IN" sz="3500" b="0"/>
              <a:t>में</a:t>
            </a:r>
            <a:r>
              <a:rPr lang="en-US" altLang="en-IN" sz="3500" b="0"/>
              <a:t> </a:t>
            </a:r>
            <a:r>
              <a:rPr lang="en-US" altLang="en-US" sz="3500" b="0"/>
              <a:t> गजनी पर अधिकार करने के पश्चात उसके शासन का भा</a:t>
            </a:r>
            <a:r>
              <a:rPr lang="en-IN" altLang="en-US" sz="3500" b="0"/>
              <a:t>र</a:t>
            </a:r>
            <a:r>
              <a:rPr lang="en-US" altLang="en-US" sz="3500" b="0"/>
              <a:t>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गौरी को सौंप दिया </a:t>
            </a:r>
            <a:r>
              <a:rPr lang="en-IN" altLang="en-US" sz="3500" b="0"/>
              <a:t>।</a:t>
            </a:r>
            <a:r>
              <a:rPr lang="en-GB" altLang="en-US" sz="3500" b="0"/>
              <a:t>मोहम्मद गोरी ने गजनी साम्राज्य का शासन संभालने के बाद </a:t>
            </a:r>
            <a:r>
              <a:rPr lang="en-US" altLang="en-IN" sz="3500" b="0"/>
              <a:t> </a:t>
            </a:r>
            <a:r>
              <a:rPr lang="en-IN" altLang="en-IN" sz="3500" b="0"/>
              <a:t>उसकी</a:t>
            </a:r>
            <a:r>
              <a:rPr lang="en-US" altLang="en-IN" sz="3500" b="0"/>
              <a:t> </a:t>
            </a:r>
            <a:r>
              <a:rPr lang="en-IN" altLang="en-IN" sz="3500" b="0"/>
              <a:t>सुदृढता</a:t>
            </a:r>
            <a:r>
              <a:rPr lang="en-US" altLang="en-IN" sz="3500" b="0"/>
              <a:t> </a:t>
            </a:r>
            <a:r>
              <a:rPr lang="en-IN" altLang="en-IN" sz="3500" b="0"/>
              <a:t>के</a:t>
            </a:r>
            <a:r>
              <a:rPr lang="en-US" altLang="en-IN" sz="3500" b="0"/>
              <a:t> </a:t>
            </a:r>
            <a:r>
              <a:rPr lang="en-IN" altLang="en-IN" sz="3500" b="0"/>
              <a:t>लिए</a:t>
            </a:r>
            <a:r>
              <a:rPr lang="en-US" altLang="en-IN" sz="3500" b="0"/>
              <a:t> </a:t>
            </a:r>
            <a:r>
              <a:rPr lang="en-IN" altLang="en-IN" sz="3500" b="0"/>
              <a:t>कार्य</a:t>
            </a:r>
            <a:r>
              <a:rPr lang="en-US" altLang="en-IN" sz="3500" b="0"/>
              <a:t> </a:t>
            </a:r>
            <a:r>
              <a:rPr lang="en-IN" altLang="en-IN" sz="3500" b="0"/>
              <a:t>शुरु</a:t>
            </a:r>
            <a:r>
              <a:rPr lang="en-US" altLang="en-IN" sz="3600" b="0"/>
              <a:t> </a:t>
            </a:r>
            <a:r>
              <a:rPr lang="en-IN" altLang="en-IN" sz="3600" b="0"/>
              <a:t>कर</a:t>
            </a:r>
            <a:r>
              <a:rPr lang="en-US" altLang="en-IN" sz="3600" b="0"/>
              <a:t> </a:t>
            </a:r>
            <a:r>
              <a:rPr lang="en-IN" altLang="en-IN" sz="3600" b="0"/>
              <a:t>दिया।</a:t>
            </a:r>
            <a:endParaRPr lang="en-GB" sz="35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6000"/>
          </a:p>
        </p:txBody>
      </p:sp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IN" sz="3600" b="0"/>
              <a:t>1027 </a:t>
            </a:r>
            <a:r>
              <a:rPr lang="en-IN" altLang="en-IN" sz="3600" b="0"/>
              <a:t>ई</a:t>
            </a:r>
            <a:r>
              <a:rPr lang="en-US" altLang="en-IN" sz="3600" b="0"/>
              <a:t>.</a:t>
            </a:r>
            <a:r>
              <a:rPr lang="en-IN" altLang="en-IN" sz="3600" b="0"/>
              <a:t>में</a:t>
            </a:r>
            <a:r>
              <a:rPr lang="en-US" altLang="en-IN" sz="3600" b="0"/>
              <a:t> </a:t>
            </a:r>
            <a:r>
              <a:rPr lang="en-IN" altLang="en-IN" sz="3600" b="0"/>
              <a:t>भारत</a:t>
            </a:r>
            <a:r>
              <a:rPr lang="en-US" altLang="en-IN" sz="3600" b="0"/>
              <a:t> </a:t>
            </a:r>
            <a:r>
              <a:rPr lang="en-IN" altLang="en-IN" sz="3600" b="0"/>
              <a:t>पर</a:t>
            </a:r>
            <a:r>
              <a:rPr lang="en-US" altLang="en-IN" sz="3600" b="0"/>
              <a:t> </a:t>
            </a:r>
            <a:r>
              <a:rPr lang="en-IN" altLang="en-IN" sz="3600" b="0"/>
              <a:t>अंतिम</a:t>
            </a:r>
            <a:r>
              <a:rPr lang="en-US" altLang="en-IN" sz="3600" b="0"/>
              <a:t> </a:t>
            </a:r>
            <a:r>
              <a:rPr lang="en-IN" altLang="en-IN" sz="3600" b="0"/>
              <a:t>आक्रमण</a:t>
            </a:r>
            <a:r>
              <a:rPr lang="en-US" altLang="en-IN" sz="3600" b="0"/>
              <a:t> </a:t>
            </a:r>
            <a:r>
              <a:rPr lang="en-IN" altLang="en-IN" sz="3600" b="0"/>
              <a:t>करने</a:t>
            </a:r>
            <a:r>
              <a:rPr lang="en-US" altLang="en-IN" sz="3600" b="0"/>
              <a:t> </a:t>
            </a:r>
            <a:r>
              <a:rPr lang="en-IN" altLang="en-IN" sz="3600" b="0"/>
              <a:t>के</a:t>
            </a:r>
            <a:r>
              <a:rPr lang="en-US" altLang="en-IN" sz="3600" b="0"/>
              <a:t> </a:t>
            </a:r>
            <a:r>
              <a:rPr lang="en-IN" altLang="en-IN" sz="3600" b="0"/>
              <a:t>बाद</a:t>
            </a:r>
            <a:r>
              <a:rPr lang="en-US" altLang="en-IN" sz="3600" b="0"/>
              <a:t> 1030 </a:t>
            </a:r>
            <a:r>
              <a:rPr lang="en-IN" altLang="en-IN" sz="3600" b="0"/>
              <a:t>ई</a:t>
            </a:r>
            <a:r>
              <a:rPr lang="en-US" altLang="en-IN" sz="3600" b="0"/>
              <a:t>. </a:t>
            </a:r>
            <a:r>
              <a:rPr lang="en-IN" altLang="en-IN" sz="3600" b="0"/>
              <a:t>में</a:t>
            </a:r>
            <a:r>
              <a:rPr lang="en-US" altLang="en-IN" sz="3600" b="0"/>
              <a:t> </a:t>
            </a:r>
            <a:r>
              <a:rPr lang="en-IN" altLang="en-IN" sz="3600" b="0"/>
              <a:t>महमूद</a:t>
            </a:r>
            <a:r>
              <a:rPr lang="en-US" altLang="en-IN" sz="3600" b="0"/>
              <a:t> </a:t>
            </a:r>
            <a:r>
              <a:rPr lang="en-IN" altLang="en-IN" sz="3600" b="0"/>
              <a:t>गजनवी</a:t>
            </a:r>
            <a:r>
              <a:rPr lang="en-US" altLang="en-IN" sz="3600" b="0"/>
              <a:t> </a:t>
            </a:r>
            <a:r>
              <a:rPr lang="en-IN" altLang="en-IN" sz="3600" b="0"/>
              <a:t>की</a:t>
            </a:r>
            <a:r>
              <a:rPr lang="en-US" altLang="en-IN" sz="3600" b="0"/>
              <a:t> </a:t>
            </a:r>
            <a:r>
              <a:rPr lang="en-IN" altLang="en-IN" sz="3600" b="0"/>
              <a:t>मृत्यु</a:t>
            </a:r>
            <a:r>
              <a:rPr lang="en-US" altLang="en-IN" sz="3600" b="0"/>
              <a:t> </a:t>
            </a:r>
            <a:r>
              <a:rPr lang="en-IN" altLang="en-IN" sz="3600" b="0"/>
              <a:t>हो</a:t>
            </a:r>
            <a:r>
              <a:rPr lang="en-US" altLang="en-IN" sz="3600" b="0"/>
              <a:t> </a:t>
            </a:r>
            <a:r>
              <a:rPr lang="en-IN" altLang="en-IN" sz="3600" b="0"/>
              <a:t>गई</a:t>
            </a:r>
            <a:r>
              <a:rPr lang="en-US" altLang="en-IN" sz="3600" b="0"/>
              <a:t> </a:t>
            </a:r>
            <a:r>
              <a:rPr lang="en-IN" altLang="en-IN" sz="3600" b="0"/>
              <a:t>थी</a:t>
            </a:r>
            <a:r>
              <a:rPr lang="en-US" altLang="en-IN" sz="3600" b="0"/>
              <a:t> </a:t>
            </a:r>
            <a:r>
              <a:rPr lang="en-IN" altLang="en-IN" sz="3600" b="0"/>
              <a:t>और</a:t>
            </a:r>
            <a:r>
              <a:rPr lang="en-US" altLang="en-IN" sz="3600" b="0"/>
              <a:t> </a:t>
            </a:r>
            <a:r>
              <a:rPr lang="en-IN" altLang="en-IN" sz="3600" b="0"/>
              <a:t>उसके</a:t>
            </a:r>
            <a:r>
              <a:rPr lang="en-US" altLang="en-IN" sz="3600" b="0"/>
              <a:t> </a:t>
            </a:r>
            <a:r>
              <a:rPr lang="en-IN" altLang="en-IN" sz="3600" b="0"/>
              <a:t>बाद</a:t>
            </a:r>
            <a:r>
              <a:rPr lang="en-US" altLang="en-IN" sz="3600" b="0"/>
              <a:t> </a:t>
            </a:r>
            <a:r>
              <a:rPr lang="en-IN" altLang="en-IN" sz="3600" b="0"/>
              <a:t>के</a:t>
            </a:r>
            <a:r>
              <a:rPr lang="en-US" altLang="en-IN" sz="3600" b="0"/>
              <a:t> </a:t>
            </a:r>
            <a:r>
              <a:rPr lang="en-IN" altLang="en-IN" sz="3600" b="0"/>
              <a:t>लगभग</a:t>
            </a:r>
            <a:r>
              <a:rPr lang="en-US" altLang="en-IN" sz="3600" b="0"/>
              <a:t> 145 </a:t>
            </a:r>
            <a:r>
              <a:rPr lang="en-IN" altLang="en-IN" sz="3600" b="0"/>
              <a:t>वर्षों</a:t>
            </a:r>
            <a:r>
              <a:rPr lang="en-US" altLang="en-IN" sz="3600" b="0"/>
              <a:t> </a:t>
            </a:r>
            <a:r>
              <a:rPr lang="en-IN" altLang="en-IN" sz="3600" b="0"/>
              <a:t>तक</a:t>
            </a:r>
            <a:r>
              <a:rPr lang="en-US" altLang="en-IN" sz="3600" b="0"/>
              <a:t> </a:t>
            </a:r>
            <a:r>
              <a:rPr lang="en-IN" altLang="en-IN" sz="3600" b="0"/>
              <a:t>तुर्कों</a:t>
            </a:r>
            <a:r>
              <a:rPr lang="en-US" altLang="en-IN" sz="3600" b="0"/>
              <a:t> </a:t>
            </a:r>
            <a:r>
              <a:rPr lang="en-IN" altLang="en-IN" sz="3600" b="0"/>
              <a:t>की</a:t>
            </a:r>
            <a:r>
              <a:rPr lang="en-US" altLang="en-IN" sz="3600" b="0"/>
              <a:t> </a:t>
            </a:r>
            <a:r>
              <a:rPr lang="en-IN" altLang="en-IN" sz="3600" b="0"/>
              <a:t>ओर</a:t>
            </a:r>
            <a:r>
              <a:rPr lang="en-US" altLang="en-IN" sz="3600" b="0"/>
              <a:t> </a:t>
            </a:r>
            <a:r>
              <a:rPr lang="en-IN" altLang="en-IN" sz="3600" b="0"/>
              <a:t>से</a:t>
            </a:r>
            <a:r>
              <a:rPr lang="en-US" altLang="en-IN" sz="3600" b="0"/>
              <a:t> </a:t>
            </a:r>
            <a:r>
              <a:rPr lang="en-IN" altLang="en-IN" sz="3600" b="0"/>
              <a:t>भारत</a:t>
            </a:r>
            <a:r>
              <a:rPr lang="en-US" altLang="en-IN" sz="3600" b="0"/>
              <a:t> </a:t>
            </a:r>
            <a:r>
              <a:rPr lang="en-IN" altLang="en-IN" sz="3600" b="0"/>
              <a:t>पर</a:t>
            </a:r>
            <a:r>
              <a:rPr lang="en-US" altLang="en-IN" sz="3600" b="0"/>
              <a:t> </a:t>
            </a:r>
            <a:r>
              <a:rPr lang="en-IN" altLang="en-IN" sz="3600" b="0"/>
              <a:t>कोई</a:t>
            </a:r>
            <a:r>
              <a:rPr lang="en-US" altLang="en-IN" sz="3600" b="0"/>
              <a:t> </a:t>
            </a:r>
            <a:r>
              <a:rPr lang="en-IN" altLang="en-IN" sz="3600" b="0"/>
              <a:t>भी</a:t>
            </a:r>
            <a:r>
              <a:rPr lang="en-US" altLang="en-IN" sz="3600" b="0"/>
              <a:t> </a:t>
            </a:r>
            <a:r>
              <a:rPr lang="en-IN" altLang="en-IN" sz="3600" b="0"/>
              <a:t>भीषण</a:t>
            </a:r>
            <a:r>
              <a:rPr lang="en-US" altLang="en-IN" sz="3600" b="0"/>
              <a:t> </a:t>
            </a:r>
            <a:r>
              <a:rPr lang="en-IN" altLang="en-IN" sz="3600" b="0"/>
              <a:t>आक्रमण</a:t>
            </a:r>
            <a:r>
              <a:rPr lang="en-US" altLang="en-IN" sz="3600" b="0"/>
              <a:t> </a:t>
            </a:r>
            <a:r>
              <a:rPr lang="en-IN" altLang="en-IN" sz="3600" b="0"/>
              <a:t>नही</a:t>
            </a:r>
            <a:r>
              <a:rPr lang="en-US" altLang="en-IN" sz="3600" b="0"/>
              <a:t> </a:t>
            </a:r>
            <a:r>
              <a:rPr lang="en-IN" altLang="en-IN" sz="3600" b="0"/>
              <a:t>हुआ</a:t>
            </a:r>
            <a:r>
              <a:rPr lang="en-US" altLang="en-IN" sz="3600" b="0"/>
              <a:t> </a:t>
            </a:r>
            <a:r>
              <a:rPr lang="en-IN" altLang="en-IN" sz="3600" b="0"/>
              <a:t>था।</a:t>
            </a:r>
            <a:r>
              <a:rPr lang="en-US" altLang="en-IN" sz="3600" b="0"/>
              <a:t> 1175 </a:t>
            </a:r>
            <a:r>
              <a:rPr lang="en-IN" altLang="en-IN" sz="3600" b="0"/>
              <a:t>ई</a:t>
            </a:r>
            <a:r>
              <a:rPr lang="en-US" altLang="en-IN" sz="3600" b="0"/>
              <a:t>. </a:t>
            </a:r>
            <a:r>
              <a:rPr lang="en-IN" altLang="en-IN" sz="3600" b="0"/>
              <a:t>में</a:t>
            </a:r>
            <a:r>
              <a:rPr lang="en-US" altLang="en-IN" sz="3600" b="0"/>
              <a:t> </a:t>
            </a:r>
            <a:r>
              <a:rPr lang="en-IN" altLang="en-IN" sz="3600" b="0"/>
              <a:t>जाकर</a:t>
            </a:r>
            <a:r>
              <a:rPr lang="en-US" altLang="en-IN" sz="3600" b="0"/>
              <a:t> </a:t>
            </a:r>
            <a:r>
              <a:rPr lang="en-IN" altLang="en-IN" sz="3600" b="0"/>
              <a:t>मुहम्मद</a:t>
            </a:r>
            <a:r>
              <a:rPr lang="en-US" altLang="en-IN" sz="3600" b="0"/>
              <a:t> </a:t>
            </a:r>
            <a:r>
              <a:rPr lang="en-IN" altLang="en-IN" sz="3600" b="0"/>
              <a:t>गौरी</a:t>
            </a:r>
            <a:r>
              <a:rPr lang="en-US" altLang="en-IN" sz="3600" b="0"/>
              <a:t> </a:t>
            </a:r>
            <a:r>
              <a:rPr lang="en-IN" altLang="en-IN" sz="3600" b="0"/>
              <a:t>ने</a:t>
            </a:r>
            <a:r>
              <a:rPr lang="en-US" altLang="en-IN" sz="3600" b="0"/>
              <a:t> </a:t>
            </a:r>
            <a:r>
              <a:rPr lang="en-IN" altLang="en-IN" sz="3600" b="0"/>
              <a:t>एक</a:t>
            </a:r>
            <a:r>
              <a:rPr lang="en-US" altLang="en-IN" sz="3600" b="0"/>
              <a:t> </a:t>
            </a:r>
            <a:r>
              <a:rPr lang="en-IN" altLang="en-IN" sz="3600" b="0"/>
              <a:t>बार</a:t>
            </a:r>
            <a:r>
              <a:rPr lang="en-US" altLang="en-IN" sz="3600" b="0"/>
              <a:t> </a:t>
            </a:r>
            <a:r>
              <a:rPr lang="en-IN" altLang="en-IN" sz="3600" b="0"/>
              <a:t>फिर</a:t>
            </a:r>
            <a:r>
              <a:rPr lang="en-US" altLang="en-IN" sz="3600" b="0"/>
              <a:t> </a:t>
            </a:r>
            <a:r>
              <a:rPr lang="en-IN" altLang="en-IN" sz="3600" b="0"/>
              <a:t>से</a:t>
            </a:r>
            <a:r>
              <a:rPr lang="en-US" altLang="en-IN" sz="3600" b="0"/>
              <a:t> </a:t>
            </a:r>
            <a:r>
              <a:rPr lang="en-IN" altLang="en-IN" sz="3600" b="0"/>
              <a:t>भारत</a:t>
            </a:r>
            <a:r>
              <a:rPr lang="en-US" altLang="en-IN" sz="3600" b="0"/>
              <a:t> </a:t>
            </a:r>
            <a:r>
              <a:rPr lang="en-IN" altLang="en-IN" sz="3600" b="0"/>
              <a:t>पर</a:t>
            </a:r>
            <a:r>
              <a:rPr lang="en-US" altLang="en-IN" sz="3600" b="0"/>
              <a:t> </a:t>
            </a:r>
            <a:r>
              <a:rPr lang="en-IN" altLang="en-IN" sz="3600" b="0"/>
              <a:t>आक्रमण</a:t>
            </a:r>
            <a:r>
              <a:rPr lang="en-US" altLang="en-IN" sz="3600" b="0"/>
              <a:t> </a:t>
            </a:r>
            <a:r>
              <a:rPr lang="en-IN" altLang="en-IN" sz="3600" b="0"/>
              <a:t>करने</a:t>
            </a:r>
            <a:r>
              <a:rPr lang="en-US" altLang="en-IN" sz="3600" b="0"/>
              <a:t> </a:t>
            </a:r>
            <a:r>
              <a:rPr lang="en-IN" altLang="en-IN" sz="3600" b="0"/>
              <a:t>का</a:t>
            </a:r>
            <a:r>
              <a:rPr lang="en-US" altLang="en-IN" sz="3600" b="0"/>
              <a:t> </a:t>
            </a:r>
            <a:r>
              <a:rPr lang="en-IN" altLang="en-IN" sz="3600" b="0"/>
              <a:t>सिलसिला</a:t>
            </a:r>
            <a:r>
              <a:rPr lang="en-US" altLang="en-IN" sz="3600" b="0"/>
              <a:t> </a:t>
            </a:r>
            <a:r>
              <a:rPr lang="en-IN" altLang="en-IN" sz="3600" b="0"/>
              <a:t>शुरू</a:t>
            </a:r>
            <a:r>
              <a:rPr lang="en-US" altLang="en-IN" sz="3600" b="0"/>
              <a:t> </a:t>
            </a:r>
            <a:r>
              <a:rPr lang="en-IN" altLang="en-IN" sz="3600" b="0"/>
              <a:t>किया।</a:t>
            </a:r>
            <a:r>
              <a:rPr lang="en-US" altLang="en-IN" sz="3600" b="0"/>
              <a:t> </a:t>
            </a:r>
            <a:r>
              <a:rPr lang="en-US" altLang="en-US" sz="3600" b="0"/>
              <a:t> </a:t>
            </a:r>
            <a:r>
              <a:rPr lang="en-GB" altLang="en-US" sz="3600" b="0"/>
              <a:t>महमूद</a:t>
            </a:r>
            <a:r>
              <a:rPr lang="en-US" altLang="en-US" sz="3600" b="0"/>
              <a:t> </a:t>
            </a:r>
            <a:r>
              <a:rPr lang="en-GB" altLang="en-US" sz="3600" b="0"/>
              <a:t>गजनवी</a:t>
            </a:r>
            <a:r>
              <a:rPr lang="en-US" altLang="en-US" sz="3600" b="0"/>
              <a:t> की मृत्यु के पश्चात लगभग डेढ़ सदी का समय भारतीय शासकों को मिला था लेकिन इस </a:t>
            </a:r>
            <a:r>
              <a:rPr lang="en-GB" altLang="en-US" sz="3600" b="0"/>
              <a:t>दीर्घ अवधि</a:t>
            </a:r>
            <a:r>
              <a:rPr lang="en-US" altLang="en-US" sz="3600" b="0"/>
              <a:t> मैं वे भारत की राजनीतिक सुदृढ़ता के लिए कोई कदम नहीं उठा पाए</a:t>
            </a:r>
            <a:r>
              <a:rPr lang="en-IN" altLang="en-US" sz="3600" b="0"/>
              <a:t>।</a:t>
            </a:r>
            <a:r>
              <a:rPr lang="en-US" altLang="en-IN" sz="3600" b="0"/>
              <a:t> </a:t>
            </a:r>
            <a:endParaRPr lang="en-GB" sz="36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5800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>
            <a:normAutofit fontScale="88571" lnSpcReduction="20000"/>
          </a:bodyPr>
          <a:lstStyle/>
          <a:p>
            <a:pPr marL="0" indent="0">
              <a:buNone/>
            </a:pPr>
            <a:r>
              <a:rPr lang="en-US" altLang="en-US" sz="3500" b="0"/>
              <a:t> </a:t>
            </a:r>
            <a:r>
              <a:rPr lang="en-GB" altLang="en-US" sz="3500" b="0"/>
              <a:t>भारत के</a:t>
            </a:r>
            <a:r>
              <a:rPr lang="en-US" altLang="en-US" sz="3500" b="0"/>
              <a:t> </a:t>
            </a:r>
            <a:r>
              <a:rPr lang="en-GB" altLang="en-US" sz="3500" b="0"/>
              <a:t>शासकों में</a:t>
            </a:r>
            <a:r>
              <a:rPr lang="en-US" altLang="en-US" sz="3500" b="0"/>
              <a:t>  </a:t>
            </a:r>
            <a:r>
              <a:rPr lang="en-GB" altLang="en-US" sz="3500" b="0"/>
              <a:t>अभी भी</a:t>
            </a:r>
            <a:r>
              <a:rPr lang="en-US" altLang="en-US" sz="3500" b="0"/>
              <a:t> </a:t>
            </a:r>
            <a:r>
              <a:rPr lang="en-IN" altLang="en-US" sz="3500" b="0"/>
              <a:t>क्षेत्रीयता</a:t>
            </a:r>
            <a:r>
              <a:rPr lang="en-US" altLang="en-IN" sz="3500" b="0"/>
              <a:t> </a:t>
            </a:r>
            <a:r>
              <a:rPr lang="en-GB" altLang="en-US" sz="3500" b="0"/>
              <a:t>की भावना विद्यमान थी और वह किसी भी एक शासक के नेतृत्व में किसी संगठन के पक्ष में नहीं थे</a:t>
            </a:r>
            <a:r>
              <a:rPr lang="en-IN" altLang="en-US" sz="3500" b="0"/>
              <a:t>।</a:t>
            </a:r>
            <a:r>
              <a:rPr lang="en-GB" altLang="en-US" sz="3500" b="0"/>
              <a:t> इसलिए जब मोहम्मद </a:t>
            </a:r>
            <a:r>
              <a:rPr lang="en-IN" altLang="en-US" sz="3500" b="0"/>
              <a:t>गौरी</a:t>
            </a:r>
            <a:r>
              <a:rPr lang="en-GB" altLang="en-US" sz="3500" b="0"/>
              <a:t> ने अपना भारत अभियान प्रारंभ किया तब</a:t>
            </a:r>
            <a:r>
              <a:rPr lang="en-US" altLang="en-US" sz="3500" b="0"/>
              <a:t> उसे किसी बड़े प्रतिरोध का सामना नहीं करना पड़ा</a:t>
            </a:r>
            <a:r>
              <a:rPr lang="en-IN" altLang="en-US" sz="3500" b="0"/>
              <a:t>।</a:t>
            </a:r>
            <a:r>
              <a:rPr lang="en-US" altLang="en-US" sz="3500" b="0"/>
              <a:t> भारतीय राजाओं ने अलग-अलग संघर्ष का मार्ग अपनाकर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गौरी की सफलताओं का रास्ता खोल दिया</a:t>
            </a:r>
            <a:r>
              <a:rPr lang="en-IN" altLang="en-US" sz="3500" b="0"/>
              <a:t>।</a:t>
            </a:r>
            <a:r>
              <a:rPr lang="en-US" altLang="en-US" sz="3500" b="0"/>
              <a:t> </a:t>
            </a:r>
            <a:r>
              <a:rPr lang="en-GB" altLang="en-US" sz="3500" b="0"/>
              <a:t>भारत पर आक्रमण करने के पीछे </a:t>
            </a:r>
            <a:r>
              <a:rPr lang="en-IN" altLang="en-US" sz="3500" b="0"/>
              <a:t>मु</a:t>
            </a:r>
            <a:r>
              <a:rPr lang="en-GB" altLang="en-US" sz="3500" b="0"/>
              <a:t>हम्मद गौरी</a:t>
            </a:r>
            <a:r>
              <a:rPr lang="en-US" altLang="en-US" sz="3500" b="0"/>
              <a:t> के अनेक उद्देश्य थे</a:t>
            </a:r>
            <a:r>
              <a:rPr lang="en-IN" altLang="en-US" sz="3500" b="0"/>
              <a:t>।</a:t>
            </a:r>
            <a:r>
              <a:rPr lang="en-US" altLang="en-US" sz="3500" b="0"/>
              <a:t>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</a:t>
            </a:r>
            <a:r>
              <a:rPr lang="en-IN" altLang="en-US" sz="3500" b="0"/>
              <a:t>गौरी</a:t>
            </a:r>
            <a:r>
              <a:rPr lang="en-US" altLang="en-US" sz="3500" b="0"/>
              <a:t> अपने साम्राज्य का विस्तार तीव्र गति से करना चाहता था वह भारत की अपार आर्थिक संपत्ति से प्रभावित था</a:t>
            </a:r>
            <a:r>
              <a:rPr lang="en-IN" altLang="en-US" sz="3500" b="0"/>
              <a:t>।</a:t>
            </a:r>
            <a:r>
              <a:rPr lang="en-US" altLang="en-US" sz="3500" b="0"/>
              <a:t> महमूद की नीति का अनुसरण करते हुए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</a:t>
            </a:r>
            <a:r>
              <a:rPr lang="en-IN" altLang="en-US" sz="3500" b="0"/>
              <a:t>गौरी</a:t>
            </a:r>
            <a:r>
              <a:rPr lang="en-US" altLang="en-US" sz="3500" b="0"/>
              <a:t> भी मुल्तान पर अपना प्रभुत्व स्थापित कर भारत में इस्लाम का प्रचार करना चाहता था</a:t>
            </a:r>
            <a:r>
              <a:rPr lang="en-IN" altLang="en-US" sz="3500" b="0"/>
              <a:t>।</a:t>
            </a:r>
            <a:endParaRPr lang="en-GB" sz="3500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82857" lnSpcReduction="20000"/>
          </a:bodyPr>
          <a:lstStyle/>
          <a:p>
            <a:pPr marL="0" indent="0">
              <a:buNone/>
            </a:pPr>
            <a:r>
              <a:rPr lang="en-US" altLang="en-US" sz="3500" b="0"/>
              <a:t> </a:t>
            </a:r>
            <a:r>
              <a:rPr lang="en-GB" altLang="en-US" sz="3500" b="0"/>
              <a:t>अप</a:t>
            </a:r>
            <a:r>
              <a:rPr lang="en-IN" altLang="en-US" sz="3500" b="0"/>
              <a:t>ने</a:t>
            </a:r>
            <a:r>
              <a:rPr lang="en-GB" altLang="en-US" sz="3500" b="0"/>
              <a:t> उद्देश्य</a:t>
            </a:r>
            <a:r>
              <a:rPr lang="en-US" altLang="en-US" sz="3500" b="0"/>
              <a:t> की पूर्ति के लिए मोहम्मद गौरी ने भारत पर 1175 ई</a:t>
            </a:r>
            <a:r>
              <a:rPr lang="en-US" altLang="en-IN" sz="3500" b="0"/>
              <a:t>. </a:t>
            </a:r>
            <a:r>
              <a:rPr lang="en-US" altLang="en-US" sz="3500" b="0"/>
              <a:t>से लेकर 1206 ई</a:t>
            </a:r>
            <a:r>
              <a:rPr lang="en-US" altLang="en-IN" sz="3500" b="0"/>
              <a:t>. </a:t>
            </a:r>
            <a:r>
              <a:rPr lang="en-US" altLang="en-US" sz="3500" b="0"/>
              <a:t>के बीच अनेक आक्रमण कि</a:t>
            </a:r>
            <a:r>
              <a:rPr lang="en-IN" altLang="en-US" sz="3500" b="0"/>
              <a:t>ए।</a:t>
            </a:r>
            <a:r>
              <a:rPr lang="en-US" altLang="en-US" sz="3500" b="0"/>
              <a:t> 1175 </a:t>
            </a:r>
            <a:r>
              <a:rPr lang="en-IN" altLang="en-US" sz="3500" b="0"/>
              <a:t>ई</a:t>
            </a:r>
            <a:r>
              <a:rPr lang="en-US" altLang="en-IN" sz="3500" b="0"/>
              <a:t>. </a:t>
            </a:r>
            <a:r>
              <a:rPr lang="en-IN" altLang="en-IN" sz="3500" b="0"/>
              <a:t>में</a:t>
            </a:r>
            <a:r>
              <a:rPr lang="en-US" altLang="en-IN" sz="3500" b="0"/>
              <a:t> </a:t>
            </a:r>
            <a:r>
              <a:rPr lang="en-US" altLang="en-US" sz="3500" b="0"/>
              <a:t> उन्होंने मुल्तान पर आक्रमण किया और आधिपत्य स्थापित कर लिया</a:t>
            </a:r>
            <a:r>
              <a:rPr lang="en-IN" altLang="en-US" sz="3500" b="0"/>
              <a:t>।</a:t>
            </a:r>
            <a:r>
              <a:rPr lang="en-US" altLang="en-US" sz="3500" b="0"/>
              <a:t> 1178 ई</a:t>
            </a:r>
            <a:r>
              <a:rPr lang="en-US" altLang="en-IN" sz="3500" b="0"/>
              <a:t>.</a:t>
            </a:r>
            <a:r>
              <a:rPr lang="en-US" altLang="en-US" sz="3500" b="0"/>
              <a:t> में </a:t>
            </a:r>
            <a:r>
              <a:rPr lang="en-GB" altLang="en-US" sz="3500" b="0"/>
              <a:t>गौरी ने गुजरात के आबू एवं </a:t>
            </a:r>
            <a:r>
              <a:rPr lang="en-IN" altLang="en-US" sz="3500" b="0"/>
              <a:t>अन्हिलवाड़ा</a:t>
            </a:r>
            <a:r>
              <a:rPr lang="en-GB" altLang="en-US" sz="3500" b="0"/>
              <a:t> पर आक्रमण किया 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GB" altLang="en-US" sz="3500" b="0"/>
              <a:t>इस आक्रमण के दौरान उसे भारी पराजय का सामना करना पड़ा 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GB" altLang="en-US" sz="3500" b="0"/>
              <a:t>गुजरात के राजा मूलराज ने गौरी को आबू पर्वत के निकट बुरी तरह पराजित किया</a:t>
            </a:r>
            <a:r>
              <a:rPr lang="en-IN" altLang="en-US" sz="3500" b="0"/>
              <a:t>।</a:t>
            </a:r>
            <a:r>
              <a:rPr lang="en-GB" altLang="en-US" sz="3500" b="0"/>
              <a:t> आबू में पराजित होने के बाद </a:t>
            </a:r>
            <a:r>
              <a:rPr lang="en-IN" altLang="en-US" sz="3500" b="0"/>
              <a:t>गौरी</a:t>
            </a:r>
            <a:r>
              <a:rPr lang="en-GB" altLang="en-US" sz="3500" b="0"/>
              <a:t> ने </a:t>
            </a:r>
            <a:r>
              <a:rPr lang="en-IN" altLang="en-US" sz="3500" b="0"/>
              <a:t>अन्हिलवाड़ा</a:t>
            </a:r>
            <a:r>
              <a:rPr lang="en-US" altLang="en-IN" sz="3500" b="0"/>
              <a:t> </a:t>
            </a:r>
            <a:r>
              <a:rPr lang="en-GB" altLang="en-US" sz="3500" b="0"/>
              <a:t>पर आक्रमण किया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IN" altLang="en-IN" sz="3500" b="0"/>
              <a:t>अन्हिलवाड़ा</a:t>
            </a:r>
            <a:r>
              <a:rPr lang="en-US" altLang="en-IN" sz="3500" b="0"/>
              <a:t> </a:t>
            </a:r>
            <a:r>
              <a:rPr lang="en-GB" altLang="en-US" sz="3500" b="0"/>
              <a:t>के शासक भीमदेव ने गौरी को पराजित किया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US" altLang="en-US" sz="3500" b="0"/>
              <a:t>1179 </a:t>
            </a:r>
            <a:r>
              <a:rPr lang="en-IN" altLang="en-US" sz="3500" b="0"/>
              <a:t>ई</a:t>
            </a:r>
            <a:r>
              <a:rPr lang="en-US" altLang="en-IN" sz="3500" b="0"/>
              <a:t>. </a:t>
            </a:r>
            <a:r>
              <a:rPr lang="en-IN" altLang="en-IN" sz="3500" b="0"/>
              <a:t>में</a:t>
            </a:r>
            <a:r>
              <a:rPr lang="en-US" altLang="en-US" sz="3500" b="0"/>
              <a:t> गौरी ने पेशावर पर आक्रमण कर उसे अपने अधिकार में कर </a:t>
            </a:r>
            <a:r>
              <a:rPr lang="en-GB" altLang="en-US" sz="3500" b="0"/>
              <a:t>कर लिया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US" altLang="en-US" sz="3500" b="0"/>
              <a:t>1186 ई</a:t>
            </a:r>
            <a:r>
              <a:rPr lang="en-US" altLang="en-IN" sz="3500" b="0"/>
              <a:t>. </a:t>
            </a:r>
            <a:r>
              <a:rPr lang="en-US" altLang="en-US" sz="3500" b="0"/>
              <a:t> में पंजाब पर आक्रमण कर </a:t>
            </a:r>
            <a:r>
              <a:rPr lang="en-US" altLang="en-IN" sz="3500" b="0"/>
              <a:t> </a:t>
            </a:r>
            <a:r>
              <a:rPr lang="en-IN" altLang="en-IN" sz="3500" b="0"/>
              <a:t>लाहौर</a:t>
            </a:r>
            <a:r>
              <a:rPr lang="en-US" altLang="en-IN" sz="3500" b="0"/>
              <a:t> </a:t>
            </a:r>
            <a:r>
              <a:rPr lang="en-US" altLang="en-US" sz="3500" b="0"/>
              <a:t>के शासक मलिक खुसरो को बंदी बना लिया और पंजाब पर अधिकार कर</a:t>
            </a:r>
            <a:r>
              <a:rPr lang="en-US" altLang="en-IN" sz="3500" b="0"/>
              <a:t>  </a:t>
            </a:r>
            <a:r>
              <a:rPr lang="en-IN" altLang="en-IN" sz="3500" b="0"/>
              <a:t>कर</a:t>
            </a:r>
            <a:r>
              <a:rPr lang="en-US" altLang="en-IN" sz="3500" b="0"/>
              <a:t> </a:t>
            </a:r>
            <a:r>
              <a:rPr lang="en-IN" altLang="en-IN" sz="3500" b="0"/>
              <a:t>लिया।</a:t>
            </a:r>
            <a:r>
              <a:rPr lang="en-US" altLang="en-IN" sz="3500" b="0"/>
              <a:t> </a:t>
            </a:r>
            <a:endParaRPr lang="en-GB" sz="35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900" b="0"/>
              <a:t>पंजाब विजय के बाद </a:t>
            </a:r>
            <a:r>
              <a:rPr lang="en-IN" altLang="en-US" sz="3900" b="0"/>
              <a:t>मु</a:t>
            </a:r>
            <a:r>
              <a:rPr lang="en-GB" altLang="en-US" sz="3900" b="0"/>
              <a:t>हम्मद </a:t>
            </a:r>
            <a:r>
              <a:rPr lang="en-IN" altLang="en-US" sz="3900" b="0"/>
              <a:t>गौरी</a:t>
            </a:r>
            <a:r>
              <a:rPr lang="en-US" altLang="en-IN" sz="3900" b="0"/>
              <a:t> </a:t>
            </a:r>
            <a:r>
              <a:rPr lang="en-US" altLang="en-US" sz="3900" b="0"/>
              <a:t> का दिल्ली </a:t>
            </a:r>
            <a:r>
              <a:rPr lang="en-US" altLang="en-IN" sz="3900" b="0"/>
              <a:t>- </a:t>
            </a:r>
            <a:r>
              <a:rPr lang="en-US" altLang="en-US" sz="3900" b="0"/>
              <a:t>अजमेर राज्य का शासक पृथ्वीराज चौहान के साथ युद्ध हुआ</a:t>
            </a:r>
            <a:r>
              <a:rPr lang="en-IN" altLang="en-US" sz="3900" b="0"/>
              <a:t>।</a:t>
            </a:r>
            <a:r>
              <a:rPr lang="en-US" altLang="en-US" sz="3900" b="0"/>
              <a:t> 1191 में थानेश्वर से 14 मील दूर स्थित </a:t>
            </a:r>
            <a:r>
              <a:rPr lang="en-IN" altLang="en-US" sz="3900" b="0"/>
              <a:t>तराइ</a:t>
            </a:r>
            <a:r>
              <a:rPr lang="en-IN" altLang="en-IN" sz="3900" b="0"/>
              <a:t>न</a:t>
            </a:r>
            <a:r>
              <a:rPr lang="en-US" altLang="en-US" sz="3900" b="0"/>
              <a:t> नामक स्थल पर </a:t>
            </a:r>
            <a:r>
              <a:rPr lang="en-IN" altLang="en-US" sz="3900" b="0"/>
              <a:t>गौरी</a:t>
            </a:r>
            <a:r>
              <a:rPr lang="en-US" altLang="en-IN" sz="3900" b="0"/>
              <a:t> </a:t>
            </a:r>
            <a:r>
              <a:rPr lang="en-US" altLang="en-US" sz="3900" b="0"/>
              <a:t>और राजपूतों की सेना आमने</a:t>
            </a:r>
            <a:r>
              <a:rPr lang="en-US" altLang="en-IN" sz="3900" b="0"/>
              <a:t>-</a:t>
            </a:r>
            <a:r>
              <a:rPr lang="en-US" altLang="en-US" sz="3900" b="0"/>
              <a:t> सामने </a:t>
            </a:r>
            <a:r>
              <a:rPr lang="en-IN" altLang="en-US" sz="3900" b="0"/>
              <a:t>हुई।</a:t>
            </a:r>
            <a:r>
              <a:rPr lang="en-US" altLang="en-IN" sz="3900" b="0"/>
              <a:t> </a:t>
            </a:r>
            <a:r>
              <a:rPr lang="en-US" altLang="en-US" sz="3900" b="0"/>
              <a:t>राजपूतों की सेना अपनी पूर्ण क्षमता के साथ अभियान किया और उनकी क्षमता दे</a:t>
            </a:r>
            <a:r>
              <a:rPr lang="en-IN" altLang="en-US" sz="3900" b="0"/>
              <a:t>ख</a:t>
            </a:r>
            <a:r>
              <a:rPr lang="en-US" altLang="en-US" sz="3900" b="0"/>
              <a:t>कर </a:t>
            </a:r>
            <a:r>
              <a:rPr lang="en-IN" altLang="en-US" sz="3900" b="0"/>
              <a:t>गौरी</a:t>
            </a:r>
            <a:r>
              <a:rPr lang="en-US" altLang="en-IN" sz="3900" b="0"/>
              <a:t> </a:t>
            </a:r>
            <a:r>
              <a:rPr lang="en-US" altLang="en-US" sz="3900" b="0"/>
              <a:t>की सेना घबरा </a:t>
            </a:r>
            <a:r>
              <a:rPr lang="en-IN" altLang="en-US" sz="3900" b="0"/>
              <a:t>गई</a:t>
            </a:r>
            <a:r>
              <a:rPr lang="en-US" altLang="en-IN" sz="3800" b="0"/>
              <a:t> </a:t>
            </a:r>
            <a:r>
              <a:rPr lang="en-US" altLang="en-US" sz="3900" b="0"/>
              <a:t>और</a:t>
            </a:r>
            <a:r>
              <a:rPr lang="en-US" altLang="en-IN" sz="3900" b="0"/>
              <a:t> </a:t>
            </a:r>
            <a:r>
              <a:rPr lang="en-IN" altLang="en-IN" sz="3900" b="0"/>
              <a:t>मुहम्मद</a:t>
            </a:r>
            <a:r>
              <a:rPr lang="en-US" altLang="en-IN" sz="3900" b="0"/>
              <a:t> </a:t>
            </a:r>
            <a:r>
              <a:rPr lang="en-US" altLang="en-US" sz="3900" b="0"/>
              <a:t>गौरी को बुरी तरह पराजित होना पड़ा</a:t>
            </a:r>
            <a:r>
              <a:rPr lang="en-IN" altLang="en-US" sz="3900" b="0"/>
              <a:t>।</a:t>
            </a:r>
            <a:r>
              <a:rPr lang="en-US" altLang="en-IN" sz="3900" b="0"/>
              <a:t> </a:t>
            </a:r>
            <a:r>
              <a:rPr lang="en-US" altLang="en-US" sz="3900" b="0"/>
              <a:t>वह पराजित होकर वापस चला गया</a:t>
            </a:r>
            <a:r>
              <a:rPr lang="en-IN" altLang="en-US" sz="3900" b="0"/>
              <a:t>।</a:t>
            </a:r>
            <a:endParaRPr lang="en-GB" sz="39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altLang="en-US" sz="3500" b="0"/>
              <a:t>तराइन के प्रथम युद्ध में पराजित होने के बाद </a:t>
            </a:r>
            <a:r>
              <a:rPr lang="en-IN" altLang="en-US" sz="3500" b="0"/>
              <a:t>मु</a:t>
            </a:r>
            <a:r>
              <a:rPr lang="en-GB" altLang="en-US" sz="3500" b="0"/>
              <a:t>हम्मद </a:t>
            </a:r>
            <a:r>
              <a:rPr lang="en-IN" altLang="en-US" sz="3500" b="0"/>
              <a:t>गौरी</a:t>
            </a:r>
            <a:r>
              <a:rPr lang="en-US" altLang="en-IN" sz="3500" b="0"/>
              <a:t> </a:t>
            </a:r>
            <a:r>
              <a:rPr lang="en-US" altLang="en-US" sz="3500" b="0"/>
              <a:t>119</a:t>
            </a:r>
            <a:r>
              <a:rPr lang="en-US" altLang="en-IN" sz="3500" b="0"/>
              <a:t>2</a:t>
            </a:r>
            <a:r>
              <a:rPr lang="en-US" altLang="en-US" sz="3500" b="0"/>
              <a:t> </a:t>
            </a:r>
            <a:r>
              <a:rPr lang="en-IN" altLang="en-US" sz="3500" b="0"/>
              <a:t>ई</a:t>
            </a:r>
            <a:r>
              <a:rPr lang="en-US" altLang="en-IN" sz="3500" b="0"/>
              <a:t>. </a:t>
            </a:r>
            <a:r>
              <a:rPr lang="en-US" altLang="en-US" sz="3500" b="0"/>
              <a:t>में पृथ्वीराज चौहान के विरुद्ध तराइन का दूसरा युद्ध किया</a:t>
            </a:r>
            <a:r>
              <a:rPr lang="en-IN" altLang="en-US" sz="3500" b="0"/>
              <a:t>।</a:t>
            </a:r>
            <a:r>
              <a:rPr lang="en-US" altLang="en-US" sz="3500" b="0"/>
              <a:t> अंततः उसको विजय मिल ही गई 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US" altLang="en-US" sz="3500" b="0"/>
              <a:t>युद्ध में पराजित होने के बाद पृथ्वीराज</a:t>
            </a:r>
            <a:r>
              <a:rPr lang="en-US" altLang="en-IN" sz="3500" b="0"/>
              <a:t> </a:t>
            </a:r>
            <a:r>
              <a:rPr lang="en-US" altLang="en-US" sz="3500" b="0"/>
              <a:t>चौहान की हत्या कर दी गई </a:t>
            </a:r>
            <a:r>
              <a:rPr lang="en-IN" altLang="en-US" sz="3500" b="0"/>
              <a:t>।</a:t>
            </a:r>
            <a:r>
              <a:rPr lang="en-US" altLang="en-IN" sz="3500" b="0"/>
              <a:t> </a:t>
            </a:r>
            <a:r>
              <a:rPr lang="en-US" altLang="en-US" sz="3500" b="0"/>
              <a:t>119</a:t>
            </a:r>
            <a:r>
              <a:rPr lang="en-US" altLang="en-IN" sz="3500" b="0"/>
              <a:t>2 </a:t>
            </a:r>
            <a:r>
              <a:rPr lang="en-IN" altLang="en-IN" sz="3500" b="0"/>
              <a:t>ई</a:t>
            </a:r>
            <a:r>
              <a:rPr lang="en-US" altLang="en-IN" sz="3500" b="0"/>
              <a:t>. </a:t>
            </a:r>
            <a:r>
              <a:rPr lang="en-IN" altLang="en-IN" sz="3500" b="0"/>
              <a:t>का</a:t>
            </a:r>
            <a:r>
              <a:rPr lang="en-US" altLang="en-IN" sz="3500" b="0"/>
              <a:t> </a:t>
            </a:r>
            <a:r>
              <a:rPr lang="en-IN" altLang="en-IN" sz="3500" b="0"/>
              <a:t>तराइन</a:t>
            </a:r>
            <a:r>
              <a:rPr lang="en-US" altLang="en-IN" sz="3500" b="0"/>
              <a:t> </a:t>
            </a:r>
            <a:r>
              <a:rPr lang="en-US" altLang="en-US" sz="3500" b="0"/>
              <a:t>का द्वितीय भारतीय इतिहास का निर्णायक मोड़ माना जा सकता है</a:t>
            </a:r>
            <a:r>
              <a:rPr lang="en-IN" altLang="en-US" sz="3500" b="0"/>
              <a:t>।</a:t>
            </a:r>
            <a:r>
              <a:rPr lang="en-US" altLang="en-US" sz="3500" b="0"/>
              <a:t> इस युद्ध </a:t>
            </a:r>
            <a:r>
              <a:rPr lang="en-IN" altLang="en-US" sz="3500" b="0"/>
              <a:t>ने</a:t>
            </a:r>
            <a:r>
              <a:rPr lang="en-US" altLang="en-US" sz="3500" b="0"/>
              <a:t> भारत में मुसलमानों के साम्राज्य स्थापना की नींव डाल दी</a:t>
            </a:r>
            <a:r>
              <a:rPr lang="en-IN" altLang="en-US" sz="3500" b="0"/>
              <a:t>।</a:t>
            </a:r>
            <a:r>
              <a:rPr lang="en-US" altLang="en-US" sz="3500" b="0"/>
              <a:t> 1193 </a:t>
            </a:r>
            <a:r>
              <a:rPr lang="en-US" altLang="en-IN" sz="3500" b="0"/>
              <a:t> </a:t>
            </a:r>
            <a:r>
              <a:rPr lang="en-IN" altLang="en-IN" sz="3500" b="0"/>
              <a:t>ई</a:t>
            </a:r>
            <a:r>
              <a:rPr lang="en-US" altLang="en-IN" sz="3500" b="0"/>
              <a:t>. </a:t>
            </a:r>
            <a:r>
              <a:rPr lang="en-US" altLang="en-US" sz="3500" b="0"/>
              <a:t>में </a:t>
            </a:r>
            <a:r>
              <a:rPr lang="en-IN" altLang="en-US" sz="3500" b="0"/>
              <a:t>मु</a:t>
            </a:r>
            <a:r>
              <a:rPr lang="en-US" altLang="en-US" sz="3500" b="0"/>
              <a:t>हम्मद </a:t>
            </a:r>
            <a:r>
              <a:rPr lang="en-IN" altLang="en-US" sz="3500" b="0"/>
              <a:t>गौरी</a:t>
            </a:r>
            <a:r>
              <a:rPr lang="en-US" altLang="en-US" sz="3500" b="0"/>
              <a:t> के प्रमुख गुलाम कुतुबुद्दीन ऐबक ने मेरठ</a:t>
            </a:r>
            <a:r>
              <a:rPr lang="en-US" altLang="en-IN" sz="3500" b="0"/>
              <a:t>,</a:t>
            </a:r>
            <a:r>
              <a:rPr lang="en-US" altLang="en-US" sz="3500" b="0"/>
              <a:t> दिल्ली </a:t>
            </a:r>
            <a:r>
              <a:rPr lang="en-IN" altLang="en-US" sz="3500" b="0"/>
              <a:t>तथा</a:t>
            </a:r>
            <a:r>
              <a:rPr lang="en-US" altLang="en-IN" sz="3500" b="0"/>
              <a:t> </a:t>
            </a:r>
            <a:r>
              <a:rPr lang="en-IN" altLang="en-IN" sz="3500" b="0"/>
              <a:t>कोल</a:t>
            </a:r>
            <a:r>
              <a:rPr lang="en-US" altLang="en-IN" sz="3500" b="0"/>
              <a:t> </a:t>
            </a:r>
            <a:r>
              <a:rPr lang="en-US" altLang="en-US" sz="3500" b="0"/>
              <a:t>पर अधिकार कर लिया</a:t>
            </a:r>
            <a:r>
              <a:rPr lang="en-IN" altLang="en-US" sz="3500" b="0"/>
              <a:t>।</a:t>
            </a:r>
            <a:r>
              <a:rPr lang="en-GB" altLang="en-US" sz="3500" b="0"/>
              <a:t>चंदावर के युद्ध में कन्नौज के राजा </a:t>
            </a:r>
            <a:r>
              <a:rPr lang="en-IN" altLang="en-US" sz="3500" b="0"/>
              <a:t>जयचंद</a:t>
            </a:r>
            <a:r>
              <a:rPr lang="en-GB" altLang="en-US" sz="3500" b="0"/>
              <a:t> </a:t>
            </a:r>
            <a:r>
              <a:rPr lang="en-IN" altLang="en-US" sz="3500" b="0"/>
              <a:t>को</a:t>
            </a:r>
            <a:r>
              <a:rPr lang="en-US" altLang="en-IN" sz="3500" b="0"/>
              <a:t> </a:t>
            </a:r>
            <a:r>
              <a:rPr lang="en-GB" altLang="en-US" sz="3500" b="0"/>
              <a:t>मार डाला और कन्नौज पर अधिकार कर लिया</a:t>
            </a:r>
            <a:r>
              <a:rPr lang="en-IN" altLang="en-US" sz="3500" b="0"/>
              <a:t>।</a:t>
            </a:r>
            <a:endParaRPr lang="en-GB" sz="35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838200" y="21159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IN" sz="7000" b="0"/>
              <a:t>                  </a:t>
            </a:r>
            <a:endParaRPr lang="en-GB" sz="7000" b="0"/>
          </a:p>
          <a:p>
            <a:pPr marL="0" indent="0">
              <a:buNone/>
            </a:pPr>
            <a:r>
              <a:rPr lang="en-US" altLang="en-IN" sz="7000" b="0"/>
              <a:t>                  </a:t>
            </a:r>
            <a:r>
              <a:rPr lang="en-IN" sz="7000" b="0"/>
              <a:t>धन्यवाद</a:t>
            </a:r>
            <a:endParaRPr lang="en-GB" sz="70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Custom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PURNEA UNIVERSITY, PURNIA</vt:lpstr>
      <vt:lpstr>मुहम्मद गौरी के भारत पर आक्रमण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PURNIA</dc:title>
  <dc:creator>sabalamb kumar</dc:creator>
  <cp:lastModifiedBy>User</cp:lastModifiedBy>
  <cp:revision>1</cp:revision>
  <dcterms:created xsi:type="dcterms:W3CDTF">2020-02-16T04:09:18Z</dcterms:created>
  <dcterms:modified xsi:type="dcterms:W3CDTF">2020-05-04T14:43:45Z</dcterms:modified>
</cp:coreProperties>
</file>